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308" r:id="rId3"/>
    <p:sldId id="364" r:id="rId4"/>
    <p:sldId id="274" r:id="rId5"/>
    <p:sldId id="289" r:id="rId6"/>
    <p:sldId id="287" r:id="rId7"/>
    <p:sldId id="290" r:id="rId8"/>
    <p:sldId id="292" r:id="rId9"/>
    <p:sldId id="294" r:id="rId10"/>
    <p:sldId id="293" r:id="rId11"/>
    <p:sldId id="291" r:id="rId12"/>
    <p:sldId id="300" r:id="rId13"/>
    <p:sldId id="305" r:id="rId14"/>
    <p:sldId id="302" r:id="rId15"/>
    <p:sldId id="354" r:id="rId16"/>
    <p:sldId id="303" r:id="rId17"/>
    <p:sldId id="304" r:id="rId18"/>
    <p:sldId id="339" r:id="rId19"/>
    <p:sldId id="365" r:id="rId20"/>
    <p:sldId id="366" r:id="rId21"/>
    <p:sldId id="333" r:id="rId22"/>
    <p:sldId id="332" r:id="rId23"/>
    <p:sldId id="336" r:id="rId24"/>
    <p:sldId id="353" r:id="rId25"/>
    <p:sldId id="349" r:id="rId26"/>
    <p:sldId id="331" r:id="rId27"/>
    <p:sldId id="334" r:id="rId28"/>
    <p:sldId id="352" r:id="rId29"/>
    <p:sldId id="367" r:id="rId30"/>
    <p:sldId id="358" r:id="rId31"/>
    <p:sldId id="361" r:id="rId32"/>
    <p:sldId id="329"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EB701D"/>
    <a:srgbClr val="EBEDF2"/>
    <a:srgbClr val="FFCF52"/>
    <a:srgbClr val="FDF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3" autoAdjust="0"/>
    <p:restoredTop sz="84291" autoAdjust="0"/>
  </p:normalViewPr>
  <p:slideViewPr>
    <p:cSldViewPr snapToGrid="0" showGuides="1">
      <p:cViewPr>
        <p:scale>
          <a:sx n="96" d="100"/>
          <a:sy n="96" d="100"/>
        </p:scale>
        <p:origin x="396" y="3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151FA-B384-F346-B249-1C7606628C41}" type="datetimeFigureOut">
              <a:rPr lang="en-US" smtClean="0"/>
              <a:t>3/18/2017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1ED4-E08A-FF4A-9171-536F7D3746E6}" type="slidenum">
              <a:rPr lang="en-US" smtClean="0"/>
              <a:t>‹#›</a:t>
            </a:fld>
            <a:endParaRPr lang="en-US"/>
          </a:p>
        </p:txBody>
      </p:sp>
    </p:spTree>
    <p:extLst>
      <p:ext uri="{BB962C8B-B14F-4D97-AF65-F5344CB8AC3E}">
        <p14:creationId xmlns:p14="http://schemas.microsoft.com/office/powerpoint/2010/main" val="16899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NewSQL#cite_note-aslett2012-1" TargetMode="External"/><Relationship Id="rId3" Type="http://schemas.openxmlformats.org/officeDocument/2006/relationships/hyperlink" Target="https://en.wikipedia.org/wiki/Relational_database_management_system" TargetMode="External"/><Relationship Id="rId7" Type="http://schemas.openxmlformats.org/officeDocument/2006/relationships/hyperlink" Target="https://en.wikipedia.org/wiki/ACID"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Online_transaction_processing" TargetMode="External"/><Relationship Id="rId5" Type="http://schemas.openxmlformats.org/officeDocument/2006/relationships/hyperlink" Target="https://en.wikipedia.org/wiki/NoSQL" TargetMode="External"/><Relationship Id="rId10" Type="http://schemas.openxmlformats.org/officeDocument/2006/relationships/hyperlink" Target="https://en.wikipedia.org/wiki/NewSQL#cite_note-highscalability-3" TargetMode="External"/><Relationship Id="rId4" Type="http://schemas.openxmlformats.org/officeDocument/2006/relationships/hyperlink" Target="https://en.wikipedia.org/wiki/Database_management_system" TargetMode="External"/><Relationship Id="rId9" Type="http://schemas.openxmlformats.org/officeDocument/2006/relationships/hyperlink" Target="https://en.wikipedia.org/wiki/NewSQL#cite_note-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a:p>
            <a:endParaRPr lang="en-US" dirty="0"/>
          </a:p>
          <a:p>
            <a:r>
              <a:rPr lang="en-US" dirty="0"/>
              <a:t>Quick intro to serverless</a:t>
            </a:r>
          </a:p>
          <a:p>
            <a:r>
              <a:rPr lang="en-US" dirty="0"/>
              <a:t>Maturity model</a:t>
            </a:r>
          </a:p>
          <a:p>
            <a:r>
              <a:rPr lang="en-US" dirty="0" err="1"/>
              <a:t>Wardley</a:t>
            </a:r>
            <a:r>
              <a:rPr lang="en-US" dirty="0"/>
              <a:t> map, discussion on utilities</a:t>
            </a:r>
          </a:p>
          <a:p>
            <a:r>
              <a:rPr lang="en-US" dirty="0"/>
              <a:t>Benefits / ideas about how this changes everything</a:t>
            </a:r>
          </a:p>
          <a:p>
            <a:r>
              <a:rPr lang="en-US" dirty="0"/>
              <a:t>Adoption ideas</a:t>
            </a:r>
          </a:p>
          <a:p>
            <a:pPr lvl="1"/>
            <a:r>
              <a:rPr lang="en-US" dirty="0"/>
              <a:t>Focus on high value changes</a:t>
            </a:r>
          </a:p>
          <a:p>
            <a:r>
              <a:rPr lang="en-US" dirty="0"/>
              <a:t>Challenges to implement</a:t>
            </a:r>
          </a:p>
          <a:p>
            <a:r>
              <a:rPr lang="en-US" dirty="0"/>
              <a:t>Experiences at GameStop</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a:t>
            </a:fld>
            <a:endParaRPr lang="en-US"/>
          </a:p>
        </p:txBody>
      </p:sp>
    </p:spTree>
    <p:extLst>
      <p:ext uri="{BB962C8B-B14F-4D97-AF65-F5344CB8AC3E}">
        <p14:creationId xmlns:p14="http://schemas.microsoft.com/office/powerpoint/2010/main" val="347115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16</a:t>
            </a:fld>
            <a:endParaRPr lang="en-US"/>
          </a:p>
        </p:txBody>
      </p:sp>
    </p:spTree>
    <p:extLst>
      <p:ext uri="{BB962C8B-B14F-4D97-AF65-F5344CB8AC3E}">
        <p14:creationId xmlns:p14="http://schemas.microsoft.com/office/powerpoint/2010/main" val="345126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JACK</a:t>
            </a:r>
          </a:p>
          <a:p>
            <a:endParaRPr lang="en-US" dirty="0"/>
          </a:p>
          <a:p>
            <a:r>
              <a:rPr lang="en-US" dirty="0"/>
              <a:t>Yes, there are still servers.</a:t>
            </a:r>
          </a:p>
          <a:p>
            <a:endParaRPr lang="en-US" dirty="0"/>
          </a:p>
          <a:p>
            <a:r>
              <a:rPr lang="en-US" dirty="0"/>
              <a:t>And ‘serverless’ is such</a:t>
            </a:r>
            <a:r>
              <a:rPr lang="en-US" baseline="0" dirty="0"/>
              <a:t> a popular term that it’s taking on a life of its own.</a:t>
            </a:r>
            <a:endParaRPr lang="en-US" dirty="0"/>
          </a:p>
          <a:p>
            <a:endParaRPr lang="en-US" dirty="0"/>
          </a:p>
          <a:p>
            <a:r>
              <a:rPr lang="en-US" dirty="0"/>
              <a:t>What we are talking about when</a:t>
            </a:r>
            <a:r>
              <a:rPr lang="en-US" baseline="0" dirty="0"/>
              <a:t> we talk serverless:</a:t>
            </a:r>
          </a:p>
          <a:p>
            <a:pPr marL="171450" indent="-171450">
              <a:buFontTx/>
              <a:buChar char="-"/>
            </a:pPr>
            <a:r>
              <a:rPr lang="en-US" baseline="0" dirty="0"/>
              <a:t>Short lived functions measured in seconds or fractions of second)</a:t>
            </a:r>
          </a:p>
          <a:p>
            <a:pPr marL="628650" lvl="1" indent="-171450">
              <a:buFontTx/>
              <a:buChar char="-"/>
            </a:pPr>
            <a:r>
              <a:rPr lang="en-US" baseline="0" dirty="0" err="1"/>
              <a:t>epheremal</a:t>
            </a:r>
            <a:r>
              <a:rPr lang="en-US" baseline="0" dirty="0"/>
              <a:t> biz logic</a:t>
            </a:r>
          </a:p>
          <a:p>
            <a:pPr marL="171450" indent="-171450">
              <a:buFontTx/>
              <a:buChar char="-"/>
            </a:pPr>
            <a:r>
              <a:rPr lang="en-US" baseline="0" dirty="0"/>
              <a:t>Managed services </a:t>
            </a:r>
          </a:p>
          <a:p>
            <a:pPr marL="628650" lvl="1" indent="-171450">
              <a:buFontTx/>
              <a:buChar char="-"/>
            </a:pPr>
            <a:r>
              <a:rPr lang="en-US" baseline="0" dirty="0"/>
              <a:t>just like orgs used to have a CEO (chief electricity offer) so are managed services</a:t>
            </a:r>
          </a:p>
          <a:p>
            <a:pPr marL="171450" indent="-171450">
              <a:buFontTx/>
              <a:buChar char="-"/>
            </a:pPr>
            <a:r>
              <a:rPr lang="en-US" baseline="0" dirty="0"/>
              <a:t>Tools/frameworks to support development</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19</a:t>
            </a:fld>
            <a:endParaRPr lang="en-US"/>
          </a:p>
        </p:txBody>
      </p:sp>
    </p:spTree>
    <p:extLst>
      <p:ext uri="{BB962C8B-B14F-4D97-AF65-F5344CB8AC3E}">
        <p14:creationId xmlns:p14="http://schemas.microsoft.com/office/powerpoint/2010/main" val="763656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JACK</a:t>
            </a:r>
          </a:p>
          <a:p>
            <a:endParaRPr lang="en-US" dirty="0"/>
          </a:p>
          <a:p>
            <a:r>
              <a:rPr lang="en-US" dirty="0"/>
              <a:t>Compelling offerings </a:t>
            </a:r>
            <a:r>
              <a:rPr lang="en-US" baseline="0" dirty="0"/>
              <a:t>in the space, and what we have experience with</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a:t>
            </a:r>
            <a:r>
              <a:rPr lang="en-US" baseline="0" dirty="0"/>
              <a:t> those are technologies. But our hypothesis is about serverless market offerings. It’s actually a bit broader. To take us our hypothesis.</a:t>
            </a:r>
            <a:endParaRPr lang="en-US" dirty="0"/>
          </a:p>
          <a:p>
            <a:endParaRPr lang="en-US" dirty="0"/>
          </a:p>
          <a:p>
            <a:r>
              <a:rPr lang="en-US" b="1" dirty="0"/>
              <a:t>PASS</a:t>
            </a:r>
          </a:p>
          <a:p>
            <a:endParaRPr lang="en-US" b="1" dirty="0"/>
          </a:p>
          <a:p>
            <a:r>
              <a:rPr lang="en-US" b="1" dirty="0"/>
              <a:t>PHILLIP</a:t>
            </a:r>
            <a:r>
              <a:rPr lang="en-US" b="1" baseline="0" dirty="0"/>
              <a:t> </a:t>
            </a:r>
            <a:r>
              <a:rPr lang="mr-IN" b="1" baseline="0" dirty="0"/>
              <a:t>–</a:t>
            </a:r>
            <a:r>
              <a:rPr lang="en-US" b="1" baseline="0" dirty="0"/>
              <a:t> We’re pumped about this. </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20</a:t>
            </a:fld>
            <a:endParaRPr lang="en-US"/>
          </a:p>
        </p:txBody>
      </p:sp>
    </p:spTree>
    <p:extLst>
      <p:ext uri="{BB962C8B-B14F-4D97-AF65-F5344CB8AC3E}">
        <p14:creationId xmlns:p14="http://schemas.microsoft.com/office/powerpoint/2010/main" val="1877953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Reduces friction, helps you do the</a:t>
            </a:r>
            <a:r>
              <a:rPr lang="en-US" baseline="0" dirty="0"/>
              <a:t> right thing</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21</a:t>
            </a:fld>
            <a:endParaRPr lang="en-US"/>
          </a:p>
        </p:txBody>
      </p:sp>
    </p:spTree>
    <p:extLst>
      <p:ext uri="{BB962C8B-B14F-4D97-AF65-F5344CB8AC3E}">
        <p14:creationId xmlns:p14="http://schemas.microsoft.com/office/powerpoint/2010/main" val="1625816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fit between small, short-lived function and small product focused</a:t>
            </a:r>
            <a:r>
              <a:rPr lang="en-US" baseline="0" dirty="0"/>
              <a:t> teams.</a:t>
            </a:r>
            <a:endParaRPr lang="en-US" dirty="0"/>
          </a:p>
          <a:p>
            <a:endParaRPr lang="en-US" dirty="0"/>
          </a:p>
          <a:p>
            <a:r>
              <a:rPr lang="en-US" dirty="0"/>
              <a:t>Coincidentally, small</a:t>
            </a:r>
            <a:r>
              <a:rPr lang="en-US" baseline="0" dirty="0"/>
              <a:t> teams with a 'you built it, you support it' mentality is the b</a:t>
            </a:r>
            <a:r>
              <a:rPr lang="en-US" dirty="0"/>
              <a:t>edrock of DevOps.</a:t>
            </a:r>
            <a:endParaRPr lang="en-US" baseline="0" dirty="0"/>
          </a:p>
          <a:p>
            <a:endParaRPr lang="en-US" baseline="0" dirty="0"/>
          </a:p>
          <a:p>
            <a:r>
              <a:rPr lang="en-US" dirty="0"/>
              <a:t>Adoption is not the same as</a:t>
            </a:r>
            <a:r>
              <a:rPr lang="en-US" baseline="0" dirty="0"/>
              <a:t> adopting a new dev toolkit. It’s organizational.</a:t>
            </a:r>
          </a:p>
          <a:p>
            <a:endParaRPr lang="en-US" baseline="0" dirty="0"/>
          </a:p>
          <a:p>
            <a:r>
              <a:rPr lang="en-US" baseline="0" dirty="0"/>
              <a:t>If you have a DevOps department, you might be doing it wrong.</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22</a:t>
            </a:fld>
            <a:endParaRPr lang="en-US"/>
          </a:p>
        </p:txBody>
      </p:sp>
    </p:spTree>
    <p:extLst>
      <p:ext uri="{BB962C8B-B14F-4D97-AF65-F5344CB8AC3E}">
        <p14:creationId xmlns:p14="http://schemas.microsoft.com/office/powerpoint/2010/main" val="31777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more death star projects</a:t>
            </a:r>
          </a:p>
        </p:txBody>
      </p:sp>
      <p:sp>
        <p:nvSpPr>
          <p:cNvPr id="4" name="Slide Number Placeholder 3"/>
          <p:cNvSpPr>
            <a:spLocks noGrp="1"/>
          </p:cNvSpPr>
          <p:nvPr>
            <p:ph type="sldNum" sz="quarter" idx="10"/>
          </p:nvPr>
        </p:nvSpPr>
        <p:spPr/>
        <p:txBody>
          <a:bodyPr/>
          <a:lstStyle/>
          <a:p>
            <a:fld id="{2A831ED4-E08A-FF4A-9171-536F7D3746E6}" type="slidenum">
              <a:rPr lang="en-US" smtClean="0"/>
              <a:t>23</a:t>
            </a:fld>
            <a:endParaRPr lang="en-US"/>
          </a:p>
        </p:txBody>
      </p:sp>
    </p:spTree>
    <p:extLst>
      <p:ext uri="{BB962C8B-B14F-4D97-AF65-F5344CB8AC3E}">
        <p14:creationId xmlns:p14="http://schemas.microsoft.com/office/powerpoint/2010/main" val="271583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market</a:t>
            </a:r>
          </a:p>
          <a:p>
            <a:endParaRPr lang="en-US" dirty="0"/>
          </a:p>
          <a:p>
            <a:r>
              <a:rPr lang="en-US" dirty="0"/>
              <a:t>Levels the playing field</a:t>
            </a:r>
          </a:p>
          <a:p>
            <a:endParaRPr lang="en-US" dirty="0"/>
          </a:p>
          <a:p>
            <a:r>
              <a:rPr lang="en-US" dirty="0"/>
              <a:t>Let's</a:t>
            </a:r>
            <a:r>
              <a:rPr lang="en-US" baseline="0" dirty="0"/>
              <a:t> us all be cheetah's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24</a:t>
            </a:fld>
            <a:endParaRPr lang="en-US"/>
          </a:p>
        </p:txBody>
      </p:sp>
    </p:spTree>
    <p:extLst>
      <p:ext uri="{BB962C8B-B14F-4D97-AF65-F5344CB8AC3E}">
        <p14:creationId xmlns:p14="http://schemas.microsoft.com/office/powerpoint/2010/main" val="1904262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Accelerated IT ecosystem diversity.</a:t>
            </a:r>
            <a:r>
              <a:rPr lang="en-US" baseline="0" dirty="0"/>
              <a:t> </a:t>
            </a:r>
          </a:p>
          <a:p>
            <a:endParaRPr lang="en-US" baseline="0" dirty="0"/>
          </a:p>
          <a:p>
            <a:r>
              <a:rPr lang="en-US" baseline="0" dirty="0"/>
              <a:t>BUILT IN AUTOMATION</a:t>
            </a:r>
          </a:p>
          <a:p>
            <a:endParaRPr lang="en-US" baseline="0" dirty="0"/>
          </a:p>
          <a:p>
            <a:r>
              <a:rPr lang="en-US" baseline="0" dirty="0"/>
              <a:t>You’ve heard ‘we’re a .NET shop, or we’ve standardized everything on Java’</a:t>
            </a:r>
          </a:p>
          <a:p>
            <a:endParaRPr lang="en-US" baseline="0" dirty="0"/>
          </a:p>
          <a:p>
            <a:r>
              <a:rPr lang="en-US" baseline="0" dirty="0"/>
              <a:t>This makes sense </a:t>
            </a:r>
            <a:r>
              <a:rPr lang="mr-IN" baseline="0" dirty="0"/>
              <a:t>–</a:t>
            </a:r>
            <a:r>
              <a:rPr lang="en-US" baseline="0" dirty="0"/>
              <a:t> it allows for uniform support when your highly paid designers and </a:t>
            </a:r>
            <a:r>
              <a:rPr lang="en-US" baseline="0" dirty="0" err="1"/>
              <a:t>devs</a:t>
            </a:r>
            <a:r>
              <a:rPr lang="en-US" baseline="0" dirty="0"/>
              <a:t> go on the next project, passing support off to a different set of people with different capabilities.</a:t>
            </a:r>
          </a:p>
          <a:p>
            <a:r>
              <a:rPr lang="en-US" baseline="0" dirty="0"/>
              <a:t>Standardization also makes ensuring your overall enterprise architecture doesn’t fly off the rails.</a:t>
            </a:r>
          </a:p>
          <a:p>
            <a:endParaRPr lang="en-US" baseline="0" dirty="0"/>
          </a:p>
          <a:p>
            <a:r>
              <a:rPr lang="en-US" baseline="0" dirty="0"/>
              <a:t>In a serverless world, security contracts should be in code, transparent, and enforced at deploy time.</a:t>
            </a:r>
          </a:p>
          <a:p>
            <a:endParaRPr lang="en-US" baseline="0" dirty="0"/>
          </a:p>
          <a:p>
            <a:r>
              <a:rPr lang="en-US" baseline="0" dirty="0"/>
              <a:t>IT Governance will get more effective while cost becomes constant.</a:t>
            </a:r>
          </a:p>
          <a:p>
            <a:endParaRPr lang="en-US" baseline="0" dirty="0"/>
          </a:p>
          <a:p>
            <a:r>
              <a:rPr lang="en-US" baseline="0" dirty="0"/>
              <a:t>The decoupling of governance costs from app dev removes the primary motivation for standardization. Don’t be surprised if a couple years from now, your running a Java function right next to a </a:t>
            </a:r>
            <a:r>
              <a:rPr lang="en-US" baseline="0" dirty="0" err="1"/>
              <a:t>Haskall</a:t>
            </a:r>
            <a:r>
              <a:rPr lang="en-US" baseline="0" dirty="0"/>
              <a:t> function.</a:t>
            </a:r>
          </a:p>
        </p:txBody>
      </p:sp>
      <p:sp>
        <p:nvSpPr>
          <p:cNvPr id="4" name="Slide Number Placeholder 3"/>
          <p:cNvSpPr>
            <a:spLocks noGrp="1"/>
          </p:cNvSpPr>
          <p:nvPr>
            <p:ph type="sldNum" sz="quarter" idx="10"/>
          </p:nvPr>
        </p:nvSpPr>
        <p:spPr/>
        <p:txBody>
          <a:bodyPr/>
          <a:lstStyle/>
          <a:p>
            <a:fld id="{2A831ED4-E08A-FF4A-9171-536F7D3746E6}" type="slidenum">
              <a:rPr lang="en-US" smtClean="0"/>
              <a:t>25</a:t>
            </a:fld>
            <a:endParaRPr lang="en-US"/>
          </a:p>
        </p:txBody>
      </p:sp>
    </p:spTree>
    <p:extLst>
      <p:ext uri="{BB962C8B-B14F-4D97-AF65-F5344CB8AC3E}">
        <p14:creationId xmlns:p14="http://schemas.microsoft.com/office/powerpoint/2010/main" val="1694843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26</a:t>
            </a:fld>
            <a:endParaRPr lang="en-US"/>
          </a:p>
        </p:txBody>
      </p:sp>
    </p:spTree>
    <p:extLst>
      <p:ext uri="{BB962C8B-B14F-4D97-AF65-F5344CB8AC3E}">
        <p14:creationId xmlns:p14="http://schemas.microsoft.com/office/powerpoint/2010/main" val="2000705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PHILLIP:</a:t>
            </a:r>
            <a:endParaRPr lang="en-US" dirty="0"/>
          </a:p>
          <a:p>
            <a:endParaRPr lang="en-US" dirty="0"/>
          </a:p>
          <a:p>
            <a:r>
              <a:rPr lang="en-US" dirty="0"/>
              <a:t>If relying on large efforts to change the organization and add business value, putting all your eggs in a single basket</a:t>
            </a:r>
          </a:p>
          <a:p>
            <a:r>
              <a:rPr lang="en-US" dirty="0"/>
              <a:t>Implies being able to clearly see the end from the beginning</a:t>
            </a:r>
          </a:p>
          <a:p>
            <a:r>
              <a:rPr lang="en-US" dirty="0"/>
              <a:t>Huge opportunity cost</a:t>
            </a:r>
          </a:p>
          <a:p>
            <a:r>
              <a:rPr lang="en-US" dirty="0"/>
              <a:t>Feel your way along and change to what’s working better</a:t>
            </a:r>
          </a:p>
        </p:txBody>
      </p:sp>
      <p:sp>
        <p:nvSpPr>
          <p:cNvPr id="4" name="Slide Number Placeholder 3"/>
          <p:cNvSpPr>
            <a:spLocks noGrp="1"/>
          </p:cNvSpPr>
          <p:nvPr>
            <p:ph type="sldNum" sz="quarter" idx="10"/>
          </p:nvPr>
        </p:nvSpPr>
        <p:spPr/>
        <p:txBody>
          <a:bodyPr/>
          <a:lstStyle/>
          <a:p>
            <a:fld id="{2A831ED4-E08A-FF4A-9171-536F7D3746E6}" type="slidenum">
              <a:rPr lang="en-US" smtClean="0"/>
              <a:t>27</a:t>
            </a:fld>
            <a:endParaRPr lang="en-US"/>
          </a:p>
        </p:txBody>
      </p:sp>
    </p:spTree>
    <p:extLst>
      <p:ext uri="{BB962C8B-B14F-4D97-AF65-F5344CB8AC3E}">
        <p14:creationId xmlns:p14="http://schemas.microsoft.com/office/powerpoint/2010/main" val="394109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2</a:t>
            </a:fld>
            <a:endParaRPr lang="en-US"/>
          </a:p>
        </p:txBody>
      </p:sp>
    </p:spTree>
    <p:extLst>
      <p:ext uri="{BB962C8B-B14F-4D97-AF65-F5344CB8AC3E}">
        <p14:creationId xmlns:p14="http://schemas.microsoft.com/office/powerpoint/2010/main" val="1786234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a:t>
            </a:r>
            <a:r>
              <a:rPr lang="en-US" baseline="0" dirty="0"/>
              <a:t> people have been freed to focus on problems, maybe instead of running the experiments themselves like our hero in the Unilever story, they’ll write systems that run the experiments for them.</a:t>
            </a:r>
            <a:endParaRPr lang="en-US" dirty="0"/>
          </a:p>
          <a:p>
            <a:endParaRPr lang="en-US" dirty="0"/>
          </a:p>
          <a:p>
            <a:r>
              <a:rPr lang="en-US" dirty="0"/>
              <a:t>In the</a:t>
            </a:r>
            <a:r>
              <a:rPr lang="en-US" baseline="0" dirty="0"/>
              <a:t> future, when </a:t>
            </a:r>
          </a:p>
          <a:p>
            <a:pPr marL="171450" indent="-171450">
              <a:buFontTx/>
              <a:buChar char="-"/>
            </a:pPr>
            <a:r>
              <a:rPr lang="en-US" baseline="0" dirty="0"/>
              <a:t>serverless is the norm, </a:t>
            </a:r>
          </a:p>
          <a:p>
            <a:pPr marL="171450" indent="-171450">
              <a:buFontTx/>
              <a:buChar char="-"/>
            </a:pPr>
            <a:r>
              <a:rPr lang="en-US" baseline="0" dirty="0"/>
              <a:t>usage data is granular, abundant, and accessible, and </a:t>
            </a:r>
          </a:p>
          <a:p>
            <a:pPr marL="171450" indent="-171450">
              <a:buFontTx/>
              <a:buChar char="-"/>
            </a:pPr>
            <a:r>
              <a:rPr lang="en-US" baseline="0" dirty="0"/>
              <a:t>machine learning moves further into the commodity space</a:t>
            </a:r>
          </a:p>
          <a:p>
            <a:pPr marL="171450" indent="-171450">
              <a:buFontTx/>
              <a:buChar char="-"/>
            </a:pPr>
            <a:endParaRPr lang="en-US" baseline="0" dirty="0"/>
          </a:p>
          <a:p>
            <a:pPr marL="0" indent="0">
              <a:buFontTx/>
              <a:buNone/>
            </a:pPr>
            <a:r>
              <a:rPr lang="en-US" baseline="0" dirty="0"/>
              <a:t>The heroic </a:t>
            </a:r>
            <a:r>
              <a:rPr lang="en-US" baseline="0" dirty="0" err="1"/>
              <a:t>experimentor</a:t>
            </a:r>
            <a:r>
              <a:rPr lang="en-US" baseline="0" dirty="0"/>
              <a:t> will be the machine. The idea of software products and services assembling themselves based on ML models isn’t quite as crazy as it sounds.</a:t>
            </a:r>
          </a:p>
        </p:txBody>
      </p:sp>
      <p:sp>
        <p:nvSpPr>
          <p:cNvPr id="4" name="Slide Number Placeholder 3"/>
          <p:cNvSpPr>
            <a:spLocks noGrp="1"/>
          </p:cNvSpPr>
          <p:nvPr>
            <p:ph type="sldNum" sz="quarter" idx="10"/>
          </p:nvPr>
        </p:nvSpPr>
        <p:spPr/>
        <p:txBody>
          <a:bodyPr/>
          <a:lstStyle/>
          <a:p>
            <a:fld id="{2A831ED4-E08A-FF4A-9171-536F7D3746E6}" type="slidenum">
              <a:rPr lang="en-US" smtClean="0"/>
              <a:t>28</a:t>
            </a:fld>
            <a:endParaRPr lang="en-US"/>
          </a:p>
        </p:txBody>
      </p:sp>
    </p:spTree>
    <p:extLst>
      <p:ext uri="{BB962C8B-B14F-4D97-AF65-F5344CB8AC3E}">
        <p14:creationId xmlns:p14="http://schemas.microsoft.com/office/powerpoint/2010/main" val="859425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JACK</a:t>
            </a:r>
          </a:p>
        </p:txBody>
      </p:sp>
      <p:sp>
        <p:nvSpPr>
          <p:cNvPr id="4" name="Slide Number Placeholder 3"/>
          <p:cNvSpPr>
            <a:spLocks noGrp="1"/>
          </p:cNvSpPr>
          <p:nvPr>
            <p:ph type="sldNum" sz="quarter" idx="10"/>
          </p:nvPr>
        </p:nvSpPr>
        <p:spPr/>
        <p:txBody>
          <a:bodyPr/>
          <a:lstStyle/>
          <a:p>
            <a:fld id="{2A831ED4-E08A-FF4A-9171-536F7D3746E6}" type="slidenum">
              <a:rPr lang="en-US" smtClean="0"/>
              <a:t>29</a:t>
            </a:fld>
            <a:endParaRPr lang="en-US"/>
          </a:p>
        </p:txBody>
      </p:sp>
    </p:spTree>
    <p:extLst>
      <p:ext uri="{BB962C8B-B14F-4D97-AF65-F5344CB8AC3E}">
        <p14:creationId xmlns:p14="http://schemas.microsoft.com/office/powerpoint/2010/main" val="116347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is a unique opportunity to free your people’s brains to solve business problems instead of IT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unlock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grow 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drive </a:t>
            </a:r>
            <a:r>
              <a:rPr lang="en-US" baseline="0" dirty="0" err="1"/>
              <a:t>innovatation</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31</a:t>
            </a:fld>
            <a:endParaRPr lang="en-US"/>
          </a:p>
        </p:txBody>
      </p:sp>
    </p:spTree>
    <p:extLst>
      <p:ext uri="{BB962C8B-B14F-4D97-AF65-F5344CB8AC3E}">
        <p14:creationId xmlns:p14="http://schemas.microsoft.com/office/powerpoint/2010/main" val="3388452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people you’ve hired have built a mature DevOps and cloud company they already know about </a:t>
            </a:r>
            <a:r>
              <a:rPr lang="en-US" dirty="0" err="1"/>
              <a:t>serverless</a:t>
            </a:r>
            <a:r>
              <a:rPr lang="en-US" dirty="0"/>
              <a:t> and love it, and probably are already using it</a:t>
            </a:r>
          </a:p>
          <a:p>
            <a:r>
              <a:rPr lang="en-US" dirty="0"/>
              <a:t>If the people you’ve hired haven’t built a mature DevOps and cloud company</a:t>
            </a:r>
          </a:p>
          <a:p>
            <a:pPr lvl="1"/>
            <a:r>
              <a:rPr lang="en-US" dirty="0"/>
              <a:t>If they would like to but can’t for whatever reasons, they likely know about </a:t>
            </a:r>
            <a:r>
              <a:rPr lang="en-US" dirty="0" err="1"/>
              <a:t>serverless</a:t>
            </a:r>
            <a:r>
              <a:rPr lang="en-US" dirty="0"/>
              <a:t> and have used it on side projects and love it</a:t>
            </a:r>
          </a:p>
          <a:p>
            <a:pPr lvl="1"/>
            <a:r>
              <a:rPr lang="en-US" dirty="0"/>
              <a:t>If they aren’t pushing for DevOps or cloud there’s a good chance they don’t know anything about </a:t>
            </a:r>
            <a:r>
              <a:rPr lang="en-US" dirty="0" err="1"/>
              <a:t>serverless</a:t>
            </a:r>
            <a:r>
              <a:rPr lang="en-US" dirty="0"/>
              <a:t> (or DevOps practices in general)</a:t>
            </a:r>
          </a:p>
          <a:p>
            <a:r>
              <a:rPr lang="en-US" dirty="0"/>
              <a:t>Know the group you are working with</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32</a:t>
            </a:fld>
            <a:endParaRPr lang="en-US"/>
          </a:p>
        </p:txBody>
      </p:sp>
    </p:spTree>
    <p:extLst>
      <p:ext uri="{BB962C8B-B14F-4D97-AF65-F5344CB8AC3E}">
        <p14:creationId xmlns:p14="http://schemas.microsoft.com/office/powerpoint/2010/main" val="222435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a:t>
            </a:fld>
            <a:endParaRPr lang="en-US"/>
          </a:p>
        </p:txBody>
      </p:sp>
    </p:spTree>
    <p:extLst>
      <p:ext uri="{BB962C8B-B14F-4D97-AF65-F5344CB8AC3E}">
        <p14:creationId xmlns:p14="http://schemas.microsoft.com/office/powerpoint/2010/main" val="2038277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Spanner ( Google’s modern </a:t>
            </a:r>
            <a:r>
              <a:rPr lang="en-US" dirty="0">
                <a:hlinkClick r:id="rId3" tooltip="Relational database management system"/>
              </a:rPr>
              <a:t>relational</a:t>
            </a:r>
            <a:r>
              <a:rPr lang="en-US" dirty="0"/>
              <a:t> </a:t>
            </a:r>
            <a:r>
              <a:rPr lang="en-US" dirty="0">
                <a:hlinkClick r:id="rId4" tooltip="Database management system"/>
              </a:rPr>
              <a:t>database management systems</a:t>
            </a:r>
            <a:r>
              <a:rPr lang="en-US" dirty="0"/>
              <a:t> that seek to provide the same scalable performance of </a:t>
            </a:r>
            <a:r>
              <a:rPr lang="en-US" dirty="0">
                <a:hlinkClick r:id="rId5" tooltip="NoSQL"/>
              </a:rPr>
              <a:t>NoSQL</a:t>
            </a:r>
            <a:r>
              <a:rPr lang="en-US" dirty="0"/>
              <a:t> systems for </a:t>
            </a:r>
            <a:r>
              <a:rPr lang="en-US" dirty="0">
                <a:hlinkClick r:id="rId6" tooltip="Online transaction processing"/>
              </a:rPr>
              <a:t>online transaction processing</a:t>
            </a:r>
            <a:r>
              <a:rPr lang="en-US" dirty="0"/>
              <a:t> (OLTP) read-write workloads while still maintaining the </a:t>
            </a:r>
            <a:r>
              <a:rPr lang="en-US" dirty="0">
                <a:hlinkClick r:id="rId7" tooltip="ACID"/>
              </a:rPr>
              <a:t>ACID</a:t>
            </a:r>
            <a:r>
              <a:rPr lang="en-US" dirty="0"/>
              <a:t> guarantees of a traditional database system.</a:t>
            </a:r>
            <a:r>
              <a:rPr lang="en-US" baseline="30000" dirty="0">
                <a:hlinkClick r:id="rId8"/>
              </a:rPr>
              <a:t>[)1]</a:t>
            </a:r>
            <a:r>
              <a:rPr lang="en-US" baseline="30000" dirty="0">
                <a:hlinkClick r:id="rId9"/>
              </a:rPr>
              <a:t>[2]</a:t>
            </a:r>
            <a:r>
              <a:rPr lang="en-US" baseline="30000" dirty="0">
                <a:hlinkClick r:id="rId10"/>
              </a:rPr>
              <a:t>[3]</a:t>
            </a:r>
            <a:r>
              <a:rPr lang="en-US" baseline="30000" dirty="0"/>
              <a:t>)</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6</a:t>
            </a:fld>
            <a:endParaRPr lang="en-US"/>
          </a:p>
        </p:txBody>
      </p:sp>
    </p:spTree>
    <p:extLst>
      <p:ext uri="{BB962C8B-B14F-4D97-AF65-F5344CB8AC3E}">
        <p14:creationId xmlns:p14="http://schemas.microsoft.com/office/powerpoint/2010/main" val="2949267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7</a:t>
            </a:fld>
            <a:endParaRPr lang="en-US"/>
          </a:p>
        </p:txBody>
      </p:sp>
    </p:spTree>
    <p:extLst>
      <p:ext uri="{BB962C8B-B14F-4D97-AF65-F5344CB8AC3E}">
        <p14:creationId xmlns:p14="http://schemas.microsoft.com/office/powerpoint/2010/main" val="117609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b="1" dirty="0"/>
              <a:t>What</a:t>
            </a:r>
            <a:r>
              <a:rPr lang="en-US" b="1" baseline="0" dirty="0"/>
              <a:t> percentage of your IT organization’s time is spent on solving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12</a:t>
            </a:fld>
            <a:endParaRPr lang="en-US"/>
          </a:p>
        </p:txBody>
      </p:sp>
    </p:spTree>
    <p:extLst>
      <p:ext uri="{BB962C8B-B14F-4D97-AF65-F5344CB8AC3E}">
        <p14:creationId xmlns:p14="http://schemas.microsoft.com/office/powerpoint/2010/main" val="132996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Infrastructure</a:t>
            </a:r>
            <a:r>
              <a:rPr lang="en-US" baseline="0" dirty="0"/>
              <a:t> automation paired with teams that support what they build isn’t new. This is DevOps, started to gain traction X years ago.</a:t>
            </a:r>
            <a:endParaRPr lang="en-US" dirty="0"/>
          </a:p>
          <a:p>
            <a:endParaRPr lang="en-US" dirty="0"/>
          </a:p>
          <a:p>
            <a:r>
              <a:rPr lang="en-US" dirty="0"/>
              <a:t>Infrastructure as code</a:t>
            </a:r>
          </a:p>
          <a:p>
            <a:r>
              <a:rPr lang="en-US" dirty="0"/>
              <a:t>CI/CD for increased speed and stability</a:t>
            </a:r>
          </a:p>
          <a:p>
            <a:r>
              <a:rPr lang="en-US" dirty="0"/>
              <a:t>Monoliths to microservices to functions</a:t>
            </a:r>
          </a:p>
          <a:p>
            <a:r>
              <a:rPr lang="en-US" dirty="0"/>
              <a:t>Small teams, highly cohesive and loosely coupled</a:t>
            </a:r>
          </a:p>
          <a:p>
            <a:r>
              <a:rPr lang="en-US" dirty="0"/>
              <a:t>Only pay for what you use</a:t>
            </a:r>
          </a:p>
          <a:p>
            <a:r>
              <a:rPr lang="en-US" dirty="0"/>
              <a:t>Polyglot – the right language/framework for the job</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13</a:t>
            </a:fld>
            <a:endParaRPr lang="en-US"/>
          </a:p>
        </p:txBody>
      </p:sp>
    </p:spTree>
    <p:extLst>
      <p:ext uri="{BB962C8B-B14F-4D97-AF65-F5344CB8AC3E}">
        <p14:creationId xmlns:p14="http://schemas.microsoft.com/office/powerpoint/2010/main" val="370827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What is new is this. Any associations? Drawing a blank? Can</a:t>
            </a:r>
            <a:r>
              <a:rPr lang="en-US" baseline="0" dirty="0"/>
              <a:t> you smell the </a:t>
            </a:r>
            <a:r>
              <a:rPr lang="en-US" baseline="0" dirty="0" err="1"/>
              <a:t>bunson</a:t>
            </a:r>
            <a:r>
              <a:rPr lang="en-US" baseline="0" dirty="0"/>
              <a:t> burners from high school chemistry class?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14</a:t>
            </a:fld>
            <a:endParaRPr lang="en-US"/>
          </a:p>
        </p:txBody>
      </p:sp>
    </p:spTree>
    <p:extLst>
      <p:ext uri="{BB962C8B-B14F-4D97-AF65-F5344CB8AC3E}">
        <p14:creationId xmlns:p14="http://schemas.microsoft.com/office/powerpoint/2010/main" val="703600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graph showing a chemical</a:t>
            </a:r>
            <a:r>
              <a:rPr lang="en-US" baseline="0" dirty="0"/>
              <a:t> reaction.</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15</a:t>
            </a:fld>
            <a:endParaRPr lang="en-US"/>
          </a:p>
        </p:txBody>
      </p:sp>
    </p:spTree>
    <p:extLst>
      <p:ext uri="{BB962C8B-B14F-4D97-AF65-F5344CB8AC3E}">
        <p14:creationId xmlns:p14="http://schemas.microsoft.com/office/powerpoint/2010/main" val="154380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8631"/>
            <a:ext cx="9144000" cy="2387600"/>
          </a:xfrm>
        </p:spPr>
        <p:txBody>
          <a:bodyPr anchor="ctr">
            <a:normAutofit/>
          </a:bodyPr>
          <a:lstStyle>
            <a:lvl1pPr algn="ctr">
              <a:defRPr sz="8000"/>
            </a:lvl1pPr>
          </a:lstStyle>
          <a:p>
            <a:r>
              <a:rPr lang="en-US"/>
              <a:t>Click to edit Master title style</a:t>
            </a:r>
          </a:p>
        </p:txBody>
      </p:sp>
      <p:sp>
        <p:nvSpPr>
          <p:cNvPr id="4" name="Date Placeholder 3"/>
          <p:cNvSpPr>
            <a:spLocks noGrp="1"/>
          </p:cNvSpPr>
          <p:nvPr>
            <p:ph type="dt" sz="half" idx="10"/>
          </p:nvPr>
        </p:nvSpPr>
        <p:spPr/>
        <p:txBody>
          <a:bodyPr/>
          <a:lstStyle/>
          <a:p>
            <a:fld id="{2FCDDBFB-5A55-4C7D-9621-3F1CC18082CF}" type="datetimeFigureOut">
              <a:rPr lang="en-US" smtClean="0"/>
              <a:t>3/18/2017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861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CDDBFB-5A55-4C7D-9621-3F1CC18082CF}" type="datetimeFigureOut">
              <a:rPr lang="en-US" smtClean="0"/>
              <a:t>3/18/2017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9407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CDDBFB-5A55-4C7D-9621-3F1CC18082CF}" type="datetimeFigureOut">
              <a:rPr lang="en-US" smtClean="0"/>
              <a:t>3/18/2017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7896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DDBFB-5A55-4C7D-9621-3F1CC18082CF}" type="datetimeFigureOut">
              <a:rPr lang="en-US" smtClean="0"/>
              <a:t>3/18/2017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39027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CDDBFB-5A55-4C7D-9621-3F1CC18082CF}" type="datetimeFigureOut">
              <a:rPr lang="en-US" smtClean="0"/>
              <a:t>3/18/2017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4564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DBFB-5A55-4C7D-9621-3F1CC18082CF}" type="datetimeFigureOut">
              <a:rPr lang="en-US" smtClean="0"/>
              <a:t>3/18/2017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69250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33563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70299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F2"/>
        </a:solidFill>
        <a:effectLst/>
      </p:bgPr>
    </p:bg>
    <p:spTree>
      <p:nvGrpSpPr>
        <p:cNvPr id="1" name=""/>
        <p:cNvGrpSpPr/>
        <p:nvPr/>
      </p:nvGrpSpPr>
      <p:grpSpPr>
        <a:xfrm>
          <a:off x="0" y="0"/>
          <a:ext cx="0" cy="0"/>
          <a:chOff x="0" y="0"/>
          <a:chExt cx="0" cy="0"/>
        </a:xfrm>
      </p:grpSpPr>
      <p:sp>
        <p:nvSpPr>
          <p:cNvPr id="9" name="Rectangle 8"/>
          <p:cNvSpPr/>
          <p:nvPr userDrawn="1"/>
        </p:nvSpPr>
        <p:spPr>
          <a:xfrm>
            <a:off x="0" y="6126051"/>
            <a:ext cx="12192000" cy="7319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DDBFB-5A55-4C7D-9621-3F1CC18082CF}" type="datetimeFigureOut">
              <a:rPr lang="en-US" smtClean="0"/>
              <a:t>3/18/2017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464C6-FD41-479F-9378-0A8F4CB778EE}" type="slidenum">
              <a:rPr lang="en-US" smtClean="0"/>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23955" y="6131000"/>
            <a:ext cx="2502389" cy="782151"/>
          </a:xfrm>
          <a:prstGeom prst="rect">
            <a:avLst/>
          </a:prstGeom>
        </p:spPr>
      </p:pic>
      <p:pic>
        <p:nvPicPr>
          <p:cNvPr id="12" name="Picture 11"/>
          <p:cNvPicPr>
            <a:picLocks noChangeAspect="1"/>
          </p:cNvPicPr>
          <p:nvPr userDrawn="1"/>
        </p:nvPicPr>
        <p:blipFill rotWithShape="1">
          <a:blip r:embed="rId11">
            <a:extLst>
              <a:ext uri="{28A0092B-C50C-407E-A947-70E740481C1C}">
                <a14:useLocalDpi xmlns:a14="http://schemas.microsoft.com/office/drawing/2010/main" val="0"/>
              </a:ext>
            </a:extLst>
          </a:blip>
          <a:srcRect b="24924"/>
          <a:stretch/>
        </p:blipFill>
        <p:spPr>
          <a:xfrm>
            <a:off x="65649" y="6236854"/>
            <a:ext cx="3028741" cy="621146"/>
          </a:xfrm>
          <a:prstGeom prst="rect">
            <a:avLst/>
          </a:prstGeom>
        </p:spPr>
      </p:pic>
    </p:spTree>
    <p:extLst>
      <p:ext uri="{BB962C8B-B14F-4D97-AF65-F5344CB8AC3E}">
        <p14:creationId xmlns:p14="http://schemas.microsoft.com/office/powerpoint/2010/main" val="203919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50.sv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22959" r="24553" b="21407"/>
          <a:stretch/>
        </p:blipFill>
        <p:spPr>
          <a:xfrm>
            <a:off x="3468386" y="0"/>
            <a:ext cx="5255228" cy="6080322"/>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416501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6250" b="8360"/>
          <a:stretch/>
        </p:blipFill>
        <p:spPr>
          <a:xfrm>
            <a:off x="0" y="0"/>
            <a:ext cx="12192000" cy="6127750"/>
          </a:xfrm>
          <a:prstGeom prst="rect">
            <a:avLst/>
          </a:prstGeom>
        </p:spPr>
      </p:pic>
    </p:spTree>
    <p:extLst>
      <p:ext uri="{BB962C8B-B14F-4D97-AF65-F5344CB8AC3E}">
        <p14:creationId xmlns:p14="http://schemas.microsoft.com/office/powerpoint/2010/main" val="2515705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0" dirty="0">
                <a:solidFill>
                  <a:schemeClr val="accent4">
                    <a:lumMod val="40000"/>
                    <a:lumOff val="60000"/>
                  </a:schemeClr>
                </a:solidFill>
              </a:rPr>
              <a:t>You don’t have</a:t>
            </a:r>
            <a:br>
              <a:rPr lang="en-US" sz="8000" b="0" dirty="0">
                <a:solidFill>
                  <a:schemeClr val="accent4">
                    <a:lumMod val="40000"/>
                    <a:lumOff val="60000"/>
                  </a:schemeClr>
                </a:solidFill>
              </a:rPr>
            </a:br>
            <a:r>
              <a:rPr lang="en-US" sz="8000" b="0" dirty="0">
                <a:solidFill>
                  <a:schemeClr val="accent4">
                    <a:lumMod val="40000"/>
                    <a:lumOff val="60000"/>
                  </a:schemeClr>
                </a:solidFill>
              </a:rPr>
              <a:t>technology problems</a:t>
            </a:r>
          </a:p>
        </p:txBody>
      </p:sp>
      <p:sp>
        <p:nvSpPr>
          <p:cNvPr id="3" name="TextBox 2"/>
          <p:cNvSpPr txBox="1"/>
          <p:nvPr/>
        </p:nvSpPr>
        <p:spPr>
          <a:xfrm rot="20893601">
            <a:off x="2538455" y="777382"/>
            <a:ext cx="7115089" cy="4154984"/>
          </a:xfrm>
          <a:prstGeom prst="rect">
            <a:avLst/>
          </a:prstGeom>
          <a:noFill/>
        </p:spPr>
        <p:txBody>
          <a:bodyPr wrap="square" rtlCol="0">
            <a:spAutoFit/>
          </a:bodyPr>
          <a:lstStyle/>
          <a:p>
            <a:pPr algn="ctr"/>
            <a:r>
              <a:rPr lang="en-US" sz="6600" b="1" dirty="0">
                <a:solidFill>
                  <a:schemeClr val="tx1">
                    <a:lumMod val="75000"/>
                    <a:lumOff val="25000"/>
                  </a:schemeClr>
                </a:solidFill>
                <a:latin typeface="Lucida Handwriting" panose="03010101010101010101" pitchFamily="66" charset="0"/>
              </a:rPr>
              <a:t>Solving technology problems isn’t your business</a:t>
            </a:r>
            <a:endParaRPr lang="en-US" sz="4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72977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249" y="2990132"/>
            <a:ext cx="11169502" cy="866829"/>
            <a:chOff x="511249" y="2990132"/>
            <a:chExt cx="11169502" cy="866829"/>
          </a:xfrm>
        </p:grpSpPr>
        <p:sp>
          <p:nvSpPr>
            <p:cNvPr id="30" name="Rectangle 29"/>
            <p:cNvSpPr/>
            <p:nvPr/>
          </p:nvSpPr>
          <p:spPr>
            <a:xfrm>
              <a:off x="7191449" y="3001039"/>
              <a:ext cx="2244651" cy="855921"/>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10321" y="3098260"/>
              <a:ext cx="1806905" cy="646331"/>
            </a:xfrm>
            <a:prstGeom prst="rect">
              <a:avLst/>
            </a:prstGeom>
            <a:noFill/>
          </p:spPr>
          <p:txBody>
            <a:bodyPr wrap="none" rtlCol="0">
              <a:spAutoFit/>
            </a:bodyPr>
            <a:lstStyle/>
            <a:p>
              <a:r>
                <a:rPr lang="en-US" sz="3600" b="1" dirty="0">
                  <a:solidFill>
                    <a:schemeClr val="bg1"/>
                  </a:solidFill>
                </a:rPr>
                <a:t>60 - 80%</a:t>
              </a:r>
            </a:p>
          </p:txBody>
        </p:sp>
        <p:sp>
          <p:nvSpPr>
            <p:cNvPr id="34" name="Rectangle 33"/>
            <p:cNvSpPr/>
            <p:nvPr/>
          </p:nvSpPr>
          <p:spPr>
            <a:xfrm>
              <a:off x="4946796" y="2990132"/>
              <a:ext cx="2244651" cy="855921"/>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165668" y="3087353"/>
              <a:ext cx="1806905" cy="646331"/>
            </a:xfrm>
            <a:prstGeom prst="rect">
              <a:avLst/>
            </a:prstGeom>
            <a:noFill/>
          </p:spPr>
          <p:txBody>
            <a:bodyPr wrap="none" rtlCol="0">
              <a:spAutoFit/>
            </a:bodyPr>
            <a:lstStyle/>
            <a:p>
              <a:r>
                <a:rPr lang="en-US" sz="3600" b="1" dirty="0">
                  <a:solidFill>
                    <a:schemeClr val="bg1"/>
                  </a:solidFill>
                </a:rPr>
                <a:t>40 - 60%</a:t>
              </a:r>
            </a:p>
          </p:txBody>
        </p:sp>
        <p:sp>
          <p:nvSpPr>
            <p:cNvPr id="36" name="Rectangle 35"/>
            <p:cNvSpPr/>
            <p:nvPr/>
          </p:nvSpPr>
          <p:spPr>
            <a:xfrm>
              <a:off x="2702145" y="3001039"/>
              <a:ext cx="2244651" cy="8559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921017" y="3098260"/>
              <a:ext cx="1806905" cy="646331"/>
            </a:xfrm>
            <a:prstGeom prst="rect">
              <a:avLst/>
            </a:prstGeom>
            <a:noFill/>
          </p:spPr>
          <p:txBody>
            <a:bodyPr wrap="none" rtlCol="0">
              <a:spAutoFit/>
            </a:bodyPr>
            <a:lstStyle/>
            <a:p>
              <a:r>
                <a:rPr lang="en-US" sz="3600" b="1" dirty="0">
                  <a:solidFill>
                    <a:schemeClr val="bg1"/>
                  </a:solidFill>
                </a:rPr>
                <a:t>20 - 40%</a:t>
              </a:r>
            </a:p>
          </p:txBody>
        </p:sp>
        <p:sp>
          <p:nvSpPr>
            <p:cNvPr id="15" name="Rectangle 14"/>
            <p:cNvSpPr/>
            <p:nvPr/>
          </p:nvSpPr>
          <p:spPr>
            <a:xfrm>
              <a:off x="511249" y="3001040"/>
              <a:ext cx="11169502" cy="85592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Baby Crawling"/>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4982" y="1232245"/>
            <a:ext cx="1866014" cy="1866014"/>
          </a:xfrm>
          <a:prstGeom prst="rect">
            <a:avLst/>
          </a:prstGeom>
        </p:spPr>
      </p:pic>
      <p:pic>
        <p:nvPicPr>
          <p:cNvPr id="18" name="Graphic 17" descr="Walk"/>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5833" y="926499"/>
            <a:ext cx="1866014" cy="1866014"/>
          </a:xfrm>
          <a:prstGeom prst="rect">
            <a:avLst/>
          </a:prstGeom>
        </p:spPr>
      </p:pic>
      <p:pic>
        <p:nvPicPr>
          <p:cNvPr id="19" name="Graphic 18" descr="Run"/>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3589" y="926499"/>
            <a:ext cx="1866014" cy="1866014"/>
          </a:xfrm>
          <a:prstGeom prst="rect">
            <a:avLst/>
          </a:prstGeom>
        </p:spPr>
      </p:pic>
      <p:sp>
        <p:nvSpPr>
          <p:cNvPr id="20" name="Isosceles Triangle 19"/>
          <p:cNvSpPr/>
          <p:nvPr/>
        </p:nvSpPr>
        <p:spPr>
          <a:xfrm>
            <a:off x="2994233" y="37008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481237" y="36484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6479423" y="279251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rain in head"/>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1225" y="2954950"/>
            <a:ext cx="914400" cy="914400"/>
          </a:xfrm>
          <a:prstGeom prst="rect">
            <a:avLst/>
          </a:prstGeom>
        </p:spPr>
      </p:pic>
      <p:pic>
        <p:nvPicPr>
          <p:cNvPr id="23" name="Graphic 22" descr="Dumbbe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84501" y="2976663"/>
            <a:ext cx="914400" cy="914400"/>
          </a:xfrm>
          <a:prstGeom prst="rect">
            <a:avLst/>
          </a:prstGeom>
        </p:spPr>
      </p:pic>
    </p:spTree>
    <p:extLst>
      <p:ext uri="{BB962C8B-B14F-4D97-AF65-F5344CB8AC3E}">
        <p14:creationId xmlns:p14="http://schemas.microsoft.com/office/powerpoint/2010/main" val="618940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933" t="19038" r="8049" b="13964"/>
          <a:stretch/>
        </p:blipFill>
        <p:spPr>
          <a:xfrm>
            <a:off x="2079009" y="22604"/>
            <a:ext cx="8120418" cy="4594746"/>
          </a:xfrm>
          <a:prstGeom prst="rect">
            <a:avLst/>
          </a:prstGeom>
        </p:spPr>
      </p:pic>
      <p:sp>
        <p:nvSpPr>
          <p:cNvPr id="3" name="Title 1"/>
          <p:cNvSpPr txBox="1">
            <a:spLocks/>
          </p:cNvSpPr>
          <p:nvPr/>
        </p:nvSpPr>
        <p:spPr>
          <a:xfrm>
            <a:off x="1524000" y="4644714"/>
            <a:ext cx="9144000" cy="1532349"/>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pPr algn="ctr"/>
            <a:r>
              <a:rPr lang="en-US" sz="6000" dirty="0"/>
              <a:t>We have nothing new to offer</a:t>
            </a:r>
          </a:p>
        </p:txBody>
      </p:sp>
    </p:spTree>
    <p:extLst>
      <p:ext uri="{BB962C8B-B14F-4D97-AF65-F5344CB8AC3E}">
        <p14:creationId xmlns:p14="http://schemas.microsoft.com/office/powerpoint/2010/main" val="201819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191698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9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2367571" cy="461665"/>
          </a:xfrm>
          <a:prstGeom prst="rect">
            <a:avLst/>
          </a:prstGeom>
          <a:noFill/>
        </p:spPr>
        <p:txBody>
          <a:bodyPr wrap="none" rtlCol="0">
            <a:spAutoFit/>
          </a:bodyPr>
          <a:lstStyle/>
          <a:p>
            <a:r>
              <a:rPr lang="en-US" sz="2400" dirty="0"/>
              <a:t>Activation energy</a:t>
            </a:r>
          </a:p>
        </p:txBody>
      </p:sp>
      <p:grpSp>
        <p:nvGrpSpPr>
          <p:cNvPr id="8" name="Group 7"/>
          <p:cNvGrpSpPr/>
          <p:nvPr/>
        </p:nvGrpSpPr>
        <p:grpSpPr>
          <a:xfrm>
            <a:off x="38912" y="2573054"/>
            <a:ext cx="6161912" cy="3552428"/>
            <a:chOff x="-609600" y="2468279"/>
            <a:chExt cx="6343650" cy="365720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57179"/>
              <a:ext cx="6343650" cy="3568303"/>
            </a:xfrm>
            <a:prstGeom prst="rect">
              <a:avLst/>
            </a:prstGeom>
          </p:spPr>
        </p:pic>
        <p:pic>
          <p:nvPicPr>
            <p:cNvPr id="10" name="Graphic 5" descr="Flask"/>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0912">
              <a:off x="-7158" y="2468279"/>
              <a:ext cx="2212678" cy="2212678"/>
            </a:xfrm>
            <a:prstGeom prst="rect">
              <a:avLst/>
            </a:prstGeom>
          </p:spPr>
        </p:pic>
        <p:pic>
          <p:nvPicPr>
            <p:cNvPr id="11" name="Graphic 6" descr="Flas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7814">
              <a:off x="3727380" y="3504166"/>
              <a:ext cx="1826730" cy="1826730"/>
            </a:xfrm>
            <a:prstGeom prst="rect">
              <a:avLst/>
            </a:prstGeom>
          </p:spPr>
        </p:pic>
      </p:grpSp>
    </p:spTree>
    <p:extLst>
      <p:ext uri="{BB962C8B-B14F-4D97-AF65-F5344CB8AC3E}">
        <p14:creationId xmlns:p14="http://schemas.microsoft.com/office/powerpoint/2010/main" val="737693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06216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3083729" cy="461665"/>
          </a:xfrm>
          <a:prstGeom prst="rect">
            <a:avLst/>
          </a:prstGeom>
          <a:noFill/>
        </p:spPr>
        <p:txBody>
          <a:bodyPr wrap="none" rtlCol="0">
            <a:spAutoFit/>
          </a:bodyPr>
          <a:lstStyle/>
          <a:p>
            <a:r>
              <a:rPr lang="en-US" sz="2400" dirty="0"/>
              <a:t>Difficulty of the change</a:t>
            </a:r>
          </a:p>
        </p:txBody>
      </p:sp>
      <p:sp>
        <p:nvSpPr>
          <p:cNvPr id="8" name="Right Brace 7"/>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1399" y="3637307"/>
            <a:ext cx="3336683" cy="461665"/>
          </a:xfrm>
          <a:prstGeom prst="rect">
            <a:avLst/>
          </a:prstGeom>
          <a:noFill/>
        </p:spPr>
        <p:txBody>
          <a:bodyPr wrap="none" rtlCol="0">
            <a:spAutoFit/>
          </a:bodyPr>
          <a:lstStyle/>
          <a:p>
            <a:r>
              <a:rPr lang="en-US" sz="2400" dirty="0"/>
              <a:t>Time required for change</a:t>
            </a:r>
          </a:p>
        </p:txBody>
      </p:sp>
    </p:spTree>
    <p:extLst>
      <p:ext uri="{BB962C8B-B14F-4D97-AF65-F5344CB8AC3E}">
        <p14:creationId xmlns:p14="http://schemas.microsoft.com/office/powerpoint/2010/main" val="4123155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5057626"/>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b="1" dirty="0">
                <a:solidFill>
                  <a:schemeClr val="accent4"/>
                </a:solidFill>
              </a:rPr>
              <a:t>Catalysts change the equation</a:t>
            </a:r>
          </a:p>
        </p:txBody>
      </p:sp>
    </p:spTree>
    <p:extLst>
      <p:ext uri="{BB962C8B-B14F-4D97-AF65-F5344CB8AC3E}">
        <p14:creationId xmlns:p14="http://schemas.microsoft.com/office/powerpoint/2010/main" val="441657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2083441"/>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dirty="0">
                <a:solidFill>
                  <a:schemeClr val="accent4"/>
                </a:solidFill>
              </a:rPr>
              <a:t>Catalysts change the equation</a:t>
            </a:r>
          </a:p>
        </p:txBody>
      </p:sp>
      <p:sp>
        <p:nvSpPr>
          <p:cNvPr id="15" name="TextBox 14"/>
          <p:cNvSpPr txBox="1"/>
          <p:nvPr/>
        </p:nvSpPr>
        <p:spPr>
          <a:xfrm rot="20893601">
            <a:off x="5677620" y="1548902"/>
            <a:ext cx="7115089"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rPr>
              <a:t>Serverless </a:t>
            </a:r>
          </a:p>
          <a:p>
            <a:pPr algn="ctr"/>
            <a:r>
              <a:rPr lang="en-US" sz="5400" b="1" dirty="0">
                <a:solidFill>
                  <a:schemeClr val="tx1">
                    <a:lumMod val="75000"/>
                    <a:lumOff val="25000"/>
                  </a:schemeClr>
                </a:solidFill>
                <a:latin typeface="Lucida Handwriting" panose="03010101010101010101" pitchFamily="66" charset="0"/>
              </a:rPr>
              <a:t>is the catalyst </a:t>
            </a:r>
            <a:endParaRPr lang="en-US" sz="40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022045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7" name="Graphic 6"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8" name="Graphic 7"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spTree>
    <p:extLst>
      <p:ext uri="{BB962C8B-B14F-4D97-AF65-F5344CB8AC3E}">
        <p14:creationId xmlns:p14="http://schemas.microsoft.com/office/powerpoint/2010/main" val="2016689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33738" y="448916"/>
            <a:ext cx="8724525" cy="3638550"/>
            <a:chOff x="2092322" y="1163898"/>
            <a:chExt cx="8724525" cy="363855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2" y="1163898"/>
              <a:ext cx="3638550" cy="3638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97" y="1163898"/>
              <a:ext cx="3638550" cy="3638550"/>
            </a:xfrm>
            <a:prstGeom prst="rect">
              <a:avLst/>
            </a:prstGeom>
          </p:spPr>
        </p:pic>
      </p:grpSp>
      <p:sp>
        <p:nvSpPr>
          <p:cNvPr id="5" name="TextBox 4"/>
          <p:cNvSpPr txBox="1"/>
          <p:nvPr/>
        </p:nvSpPr>
        <p:spPr>
          <a:xfrm>
            <a:off x="1733738" y="4087466"/>
            <a:ext cx="3638550" cy="1400383"/>
          </a:xfrm>
          <a:prstGeom prst="rect">
            <a:avLst/>
          </a:prstGeom>
          <a:noFill/>
        </p:spPr>
        <p:txBody>
          <a:bodyPr wrap="square" rtlCol="0">
            <a:spAutoFit/>
          </a:bodyPr>
          <a:lstStyle/>
          <a:p>
            <a:pPr algn="ctr"/>
            <a:r>
              <a:rPr lang="en-US" sz="2400" dirty="0"/>
              <a:t>Jack Warner</a:t>
            </a:r>
          </a:p>
          <a:p>
            <a:pPr algn="ctr"/>
            <a:endParaRPr lang="en-US" sz="1400" dirty="0"/>
          </a:p>
          <a:p>
            <a:pPr>
              <a:spcAft>
                <a:spcPts val="600"/>
              </a:spcAft>
            </a:pPr>
            <a:r>
              <a:rPr lang="en-US" sz="1400" dirty="0"/>
              <a:t>jack.warner@parivedasolutions.com</a:t>
            </a:r>
          </a:p>
          <a:p>
            <a:r>
              <a:rPr lang="en-US" sz="1400" dirty="0"/>
              <a:t>     /</a:t>
            </a:r>
            <a:r>
              <a:rPr lang="en-US" sz="1400" dirty="0" err="1"/>
              <a:t>jackwarner</a:t>
            </a:r>
            <a:endParaRPr lang="en-US" sz="1400" dirty="0"/>
          </a:p>
          <a:p>
            <a:pPr algn="ctr"/>
            <a:endParaRPr lang="en-US" sz="1400" dirty="0"/>
          </a:p>
        </p:txBody>
      </p:sp>
      <p:sp>
        <p:nvSpPr>
          <p:cNvPr id="6" name="TextBox 5"/>
          <p:cNvSpPr txBox="1"/>
          <p:nvPr/>
        </p:nvSpPr>
        <p:spPr>
          <a:xfrm>
            <a:off x="6819713" y="4087466"/>
            <a:ext cx="3638550" cy="1184940"/>
          </a:xfrm>
          <a:prstGeom prst="rect">
            <a:avLst/>
          </a:prstGeom>
          <a:noFill/>
        </p:spPr>
        <p:txBody>
          <a:bodyPr wrap="square" rtlCol="0">
            <a:spAutoFit/>
          </a:bodyPr>
          <a:lstStyle/>
          <a:p>
            <a:pPr algn="ctr"/>
            <a:r>
              <a:rPr lang="en-US" sz="2400" dirty="0"/>
              <a:t>Phillip Manwaring</a:t>
            </a:r>
          </a:p>
          <a:p>
            <a:pPr algn="ctr"/>
            <a:endParaRPr lang="en-US" sz="1400" dirty="0"/>
          </a:p>
          <a:p>
            <a:pPr>
              <a:spcAft>
                <a:spcPts val="600"/>
              </a:spcAft>
            </a:pPr>
            <a:r>
              <a:rPr lang="en-US" sz="1400" dirty="0"/>
              <a:t>phillip.manwaring@parivedasolutions.com</a:t>
            </a:r>
          </a:p>
          <a:p>
            <a:r>
              <a:rPr lang="en-US" sz="1400" dirty="0"/>
              <a:t>     /</a:t>
            </a:r>
            <a:r>
              <a:rPr lang="en-US" sz="1400" dirty="0" err="1"/>
              <a:t>manwaring</a:t>
            </a:r>
            <a:endParaRPr lang="en-US" sz="1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6819713" y="4961111"/>
            <a:ext cx="279888" cy="2777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1733738" y="4961111"/>
            <a:ext cx="279888" cy="277711"/>
          </a:xfrm>
          <a:prstGeom prst="rect">
            <a:avLst/>
          </a:prstGeom>
        </p:spPr>
      </p:pic>
    </p:spTree>
    <p:extLst>
      <p:ext uri="{BB962C8B-B14F-4D97-AF65-F5344CB8AC3E}">
        <p14:creationId xmlns:p14="http://schemas.microsoft.com/office/powerpoint/2010/main" val="1073402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4" name="Graphic 3"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6" name="Graphic 5"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6188" y="4683841"/>
            <a:ext cx="1188998" cy="119156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103" y="3543206"/>
            <a:ext cx="2328886" cy="87566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136204"/>
            <a:ext cx="3038618" cy="2278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0168" y="3632339"/>
            <a:ext cx="609849" cy="630878"/>
          </a:xfrm>
          <a:prstGeom prst="rect">
            <a:avLst/>
          </a:prstGeom>
        </p:spPr>
      </p:pic>
      <p:sp>
        <p:nvSpPr>
          <p:cNvPr id="13" name="Oval 12"/>
          <p:cNvSpPr/>
          <p:nvPr/>
        </p:nvSpPr>
        <p:spPr>
          <a:xfrm>
            <a:off x="1857496" y="3510967"/>
            <a:ext cx="940140" cy="940140"/>
          </a:xfrm>
          <a:prstGeom prst="ellipse">
            <a:avLst/>
          </a:prstGeom>
          <a:noFill/>
          <a:ln w="76200">
            <a:solidFill>
              <a:srgbClr val="EB7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0722" y="4188524"/>
            <a:ext cx="3263964" cy="818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0721" y="4188524"/>
            <a:ext cx="3263964" cy="829047"/>
          </a:xfrm>
          <a:prstGeom prst="rect">
            <a:avLst/>
          </a:prstGeom>
        </p:spPr>
      </p:pic>
    </p:spTree>
    <p:extLst>
      <p:ext uri="{BB962C8B-B14F-4D97-AF65-F5344CB8AC3E}">
        <p14:creationId xmlns:p14="http://schemas.microsoft.com/office/powerpoint/2010/main" val="140599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63" b="15334"/>
          <a:stretch/>
        </p:blipFill>
        <p:spPr>
          <a:xfrm>
            <a:off x="0" y="0"/>
            <a:ext cx="12192000" cy="6136849"/>
          </a:xfrm>
          <a:prstGeom prst="rect">
            <a:avLst/>
          </a:prstGeom>
        </p:spPr>
      </p:pic>
    </p:spTree>
    <p:extLst>
      <p:ext uri="{BB962C8B-B14F-4D97-AF65-F5344CB8AC3E}">
        <p14:creationId xmlns:p14="http://schemas.microsoft.com/office/powerpoint/2010/main" val="328250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Small, product focused teams</a:t>
            </a:r>
          </a:p>
        </p:txBody>
      </p:sp>
      <p:pic>
        <p:nvPicPr>
          <p:cNvPr id="4" name="Graphic 3"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3397" y="4176231"/>
            <a:ext cx="2097050" cy="2097050"/>
          </a:xfrm>
          <a:prstGeom prst="rect">
            <a:avLst/>
          </a:prstGeom>
        </p:spPr>
      </p:pic>
      <p:pic>
        <p:nvPicPr>
          <p:cNvPr id="9" name="Graphic 8"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4544" y="4176231"/>
            <a:ext cx="2097050" cy="2097050"/>
          </a:xfrm>
          <a:prstGeom prst="rect">
            <a:avLst/>
          </a:prstGeom>
        </p:spPr>
      </p:pic>
      <p:pic>
        <p:nvPicPr>
          <p:cNvPr id="10" name="Graphic 9"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645" y="1395523"/>
            <a:ext cx="2097050" cy="2097050"/>
          </a:xfrm>
          <a:prstGeom prst="rect">
            <a:avLst/>
          </a:prstGeom>
        </p:spPr>
      </p:pic>
      <p:pic>
        <p:nvPicPr>
          <p:cNvPr id="11" name="Graphic 10"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7475" y="-191074"/>
            <a:ext cx="2097050" cy="2097050"/>
          </a:xfrm>
          <a:prstGeom prst="rect">
            <a:avLst/>
          </a:prstGeom>
        </p:spPr>
      </p:pic>
      <p:pic>
        <p:nvPicPr>
          <p:cNvPr id="12" name="Graphic 11"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801" y="1395523"/>
            <a:ext cx="2097050" cy="2097050"/>
          </a:xfrm>
          <a:prstGeom prst="rect">
            <a:avLst/>
          </a:prstGeom>
        </p:spPr>
      </p:pic>
    </p:spTree>
    <p:extLst>
      <p:ext uri="{BB962C8B-B14F-4D97-AF65-F5344CB8AC3E}">
        <p14:creationId xmlns:p14="http://schemas.microsoft.com/office/powerpoint/2010/main" val="1674303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25" y="444500"/>
            <a:ext cx="5238750" cy="5238750"/>
          </a:xfrm>
          <a:prstGeom prst="rect">
            <a:avLst/>
          </a:prstGeom>
        </p:spPr>
      </p:pic>
      <p:sp>
        <p:nvSpPr>
          <p:cNvPr id="3" name="&quot;Not Allowed&quot; Symbol 2"/>
          <p:cNvSpPr/>
          <p:nvPr/>
        </p:nvSpPr>
        <p:spPr>
          <a:xfrm rot="5400000">
            <a:off x="3108325" y="76200"/>
            <a:ext cx="5975350" cy="5975350"/>
          </a:xfrm>
          <a:prstGeom prst="noSmoking">
            <a:avLst>
              <a:gd name="adj" fmla="val 36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4816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Faster Time-to-Market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538" b="4472"/>
          <a:stretch/>
        </p:blipFill>
        <p:spPr>
          <a:xfrm>
            <a:off x="0" y="-38911"/>
            <a:ext cx="12192000" cy="6167337"/>
          </a:xfrm>
          <a:prstGeom prst="rect">
            <a:avLst/>
          </a:prstGeom>
        </p:spPr>
      </p:pic>
    </p:spTree>
    <p:extLst>
      <p:ext uri="{BB962C8B-B14F-4D97-AF65-F5344CB8AC3E}">
        <p14:creationId xmlns:p14="http://schemas.microsoft.com/office/powerpoint/2010/main" val="112820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820" r="-12371"/>
          <a:stretch/>
        </p:blipFill>
        <p:spPr>
          <a:xfrm>
            <a:off x="6096000" y="0"/>
            <a:ext cx="7308914" cy="61274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2970"/>
          <a:stretch/>
        </p:blipFill>
        <p:spPr>
          <a:xfrm>
            <a:off x="0" y="0"/>
            <a:ext cx="6096000" cy="6127422"/>
          </a:xfrm>
          <a:prstGeom prst="rect">
            <a:avLst/>
          </a:prstGeom>
        </p:spPr>
      </p:pic>
    </p:spTree>
    <p:extLst>
      <p:ext uri="{BB962C8B-B14F-4D97-AF65-F5344CB8AC3E}">
        <p14:creationId xmlns:p14="http://schemas.microsoft.com/office/powerpoint/2010/main" val="190620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52087" y="1024471"/>
            <a:ext cx="8779840" cy="3915920"/>
          </a:xfrm>
          <a:prstGeom prst="rect">
            <a:avLst/>
          </a:prstGeom>
          <a:effectLst>
            <a:softEdge rad="0"/>
          </a:effectLst>
        </p:spPr>
      </p:pic>
      <p:sp>
        <p:nvSpPr>
          <p:cNvPr id="2" name="Title 1"/>
          <p:cNvSpPr>
            <a:spLocks noGrp="1"/>
          </p:cNvSpPr>
          <p:nvPr>
            <p:ph type="ctrTitle"/>
          </p:nvPr>
        </p:nvSpPr>
        <p:spPr/>
        <p:txBody>
          <a:bodyPr/>
          <a:lstStyle/>
          <a:p>
            <a:r>
              <a:rPr lang="en-US" dirty="0"/>
              <a:t>Data driven</a:t>
            </a:r>
            <a:br>
              <a:rPr lang="en-US" dirty="0"/>
            </a:br>
            <a:r>
              <a:rPr lang="en-US" dirty="0"/>
              <a:t>decision making</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280" r="1307" b="7280"/>
          <a:stretch/>
        </p:blipFill>
        <p:spPr>
          <a:xfrm>
            <a:off x="0" y="-482636"/>
            <a:ext cx="12192000" cy="6629391"/>
          </a:xfrm>
          <a:prstGeom prst="rect">
            <a:avLst/>
          </a:prstGeom>
        </p:spPr>
      </p:pic>
    </p:spTree>
    <p:extLst>
      <p:ext uri="{BB962C8B-B14F-4D97-AF65-F5344CB8AC3E}">
        <p14:creationId xmlns:p14="http://schemas.microsoft.com/office/powerpoint/2010/main" val="303056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203"/>
          <a:stretch/>
        </p:blipFill>
        <p:spPr>
          <a:xfrm>
            <a:off x="0" y="0"/>
            <a:ext cx="12192000" cy="6100011"/>
          </a:xfrm>
          <a:prstGeom prst="rect">
            <a:avLst/>
          </a:prstGeom>
        </p:spPr>
      </p:pic>
    </p:spTree>
    <p:extLst>
      <p:ext uri="{BB962C8B-B14F-4D97-AF65-F5344CB8AC3E}">
        <p14:creationId xmlns:p14="http://schemas.microsoft.com/office/powerpoint/2010/main" val="1534142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461" b="-668"/>
          <a:stretch/>
        </p:blipFill>
        <p:spPr>
          <a:xfrm>
            <a:off x="0" y="0"/>
            <a:ext cx="12192000" cy="6173693"/>
          </a:xfrm>
          <a:prstGeom prst="rect">
            <a:avLst/>
          </a:prstGeom>
        </p:spPr>
      </p:pic>
    </p:spTree>
    <p:extLst>
      <p:ext uri="{BB962C8B-B14F-4D97-AF65-F5344CB8AC3E}">
        <p14:creationId xmlns:p14="http://schemas.microsoft.com/office/powerpoint/2010/main" val="639266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3115936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436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Your business </a:t>
            </a:r>
            <a:br>
              <a:rPr lang="en-US" sz="8000" dirty="0"/>
            </a:br>
            <a:r>
              <a:rPr lang="en-US" sz="8000" dirty="0"/>
              <a:t>doesn’t have</a:t>
            </a:r>
            <a:br>
              <a:rPr lang="en-US" sz="8000" dirty="0"/>
            </a:br>
            <a:r>
              <a:rPr lang="en-US" sz="8000" dirty="0"/>
              <a:t>technology problems</a:t>
            </a:r>
          </a:p>
        </p:txBody>
      </p:sp>
    </p:spTree>
    <p:extLst>
      <p:ext uri="{BB962C8B-B14F-4D97-AF65-F5344CB8AC3E}">
        <p14:creationId xmlns:p14="http://schemas.microsoft.com/office/powerpoint/2010/main" val="430589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4950747"/>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397" y="1069476"/>
            <a:ext cx="914400" cy="914400"/>
          </a:xfrm>
          <a:prstGeom prst="rect">
            <a:avLst/>
          </a:prstGeom>
        </p:spPr>
      </p:pic>
      <p:pic>
        <p:nvPicPr>
          <p:cNvPr id="19" name="Graphic 18"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5797" y="1069475"/>
            <a:ext cx="914400" cy="914400"/>
          </a:xfrm>
          <a:prstGeom prst="rect">
            <a:avLst/>
          </a:prstGeom>
        </p:spPr>
      </p:pic>
      <p:pic>
        <p:nvPicPr>
          <p:cNvPr id="20" name="Graphic 19"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521" y="1707424"/>
            <a:ext cx="914400" cy="914400"/>
          </a:xfrm>
          <a:prstGeom prst="rect">
            <a:avLst/>
          </a:prstGeom>
        </p:spPr>
      </p:pic>
      <p:pic>
        <p:nvPicPr>
          <p:cNvPr id="21" name="Graphic 20"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4962" y="1707424"/>
            <a:ext cx="914400" cy="914400"/>
          </a:xfrm>
          <a:prstGeom prst="rect">
            <a:avLst/>
          </a:prstGeom>
        </p:spPr>
      </p:pic>
      <p:pic>
        <p:nvPicPr>
          <p:cNvPr id="22" name="Graphic 21"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3114" y="1707424"/>
            <a:ext cx="914400" cy="914400"/>
          </a:xfrm>
          <a:prstGeom prst="rect">
            <a:avLst/>
          </a:prstGeom>
        </p:spPr>
      </p:pic>
      <p:pic>
        <p:nvPicPr>
          <p:cNvPr id="23" name="Graphic 22" descr="Dumbbe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0197" y="1069475"/>
            <a:ext cx="914400" cy="914400"/>
          </a:xfrm>
          <a:prstGeom prst="rect">
            <a:avLst/>
          </a:prstGeom>
        </p:spPr>
      </p:pic>
      <p:pic>
        <p:nvPicPr>
          <p:cNvPr id="30" name="Graphic 29" descr="Craw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699800">
            <a:off x="3753342" y="336106"/>
            <a:ext cx="1285744" cy="1285744"/>
          </a:xfrm>
          <a:prstGeom prst="rect">
            <a:avLst/>
          </a:prstGeom>
        </p:spPr>
      </p:pic>
    </p:spTree>
    <p:extLst>
      <p:ext uri="{BB962C8B-B14F-4D97-AF65-F5344CB8AC3E}">
        <p14:creationId xmlns:p14="http://schemas.microsoft.com/office/powerpoint/2010/main" val="14221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372407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Run"/>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39009">
            <a:off x="3299491" y="800695"/>
            <a:ext cx="1373303" cy="1373303"/>
          </a:xfrm>
          <a:prstGeom prst="rect">
            <a:avLst/>
          </a:prstGeom>
        </p:spPr>
      </p:pic>
      <p:pic>
        <p:nvPicPr>
          <p:cNvPr id="34"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2535565"/>
            <a:ext cx="914400" cy="914400"/>
          </a:xfrm>
          <a:prstGeom prst="rect">
            <a:avLst/>
          </a:prstGeom>
        </p:spPr>
      </p:pic>
      <p:pic>
        <p:nvPicPr>
          <p:cNvPr id="35"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3444891"/>
            <a:ext cx="914400" cy="914400"/>
          </a:xfrm>
          <a:prstGeom prst="rect">
            <a:avLst/>
          </a:prstGeom>
        </p:spPr>
      </p:pic>
      <p:pic>
        <p:nvPicPr>
          <p:cNvPr id="36"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2533028"/>
            <a:ext cx="914400" cy="914400"/>
          </a:xfrm>
          <a:prstGeom prst="rect">
            <a:avLst/>
          </a:prstGeom>
        </p:spPr>
      </p:pic>
      <p:pic>
        <p:nvPicPr>
          <p:cNvPr id="37"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3442354"/>
            <a:ext cx="914400" cy="914400"/>
          </a:xfrm>
          <a:prstGeom prst="rect">
            <a:avLst/>
          </a:prstGeom>
        </p:spPr>
      </p:pic>
      <p:pic>
        <p:nvPicPr>
          <p:cNvPr id="38"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2533028"/>
            <a:ext cx="914400" cy="914400"/>
          </a:xfrm>
          <a:prstGeom prst="rect">
            <a:avLst/>
          </a:prstGeom>
        </p:spPr>
      </p:pic>
      <p:pic>
        <p:nvPicPr>
          <p:cNvPr id="39"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3442354"/>
            <a:ext cx="914400" cy="914400"/>
          </a:xfrm>
          <a:prstGeom prst="rect">
            <a:avLst/>
          </a:prstGeom>
        </p:spPr>
      </p:pic>
      <p:pic>
        <p:nvPicPr>
          <p:cNvPr id="40" name="Graphic 39" descr="Danc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84224" flipH="1">
            <a:off x="6876857" y="3085696"/>
            <a:ext cx="1803448" cy="1803448"/>
          </a:xfrm>
          <a:prstGeom prst="rect">
            <a:avLst/>
          </a:prstGeom>
        </p:spPr>
      </p:pic>
    </p:spTree>
    <p:extLst>
      <p:ext uri="{BB962C8B-B14F-4D97-AF65-F5344CB8AC3E}">
        <p14:creationId xmlns:p14="http://schemas.microsoft.com/office/powerpoint/2010/main" val="13480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0634" b="12335"/>
          <a:stretch/>
        </p:blipFill>
        <p:spPr>
          <a:xfrm>
            <a:off x="0" y="0"/>
            <a:ext cx="12192000" cy="6129338"/>
          </a:xfrm>
          <a:prstGeom prst="rect">
            <a:avLst/>
          </a:prstGeom>
        </p:spPr>
      </p:pic>
      <p:pic>
        <p:nvPicPr>
          <p:cNvPr id="7" name="Graphic 6" descr="Hi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6855" y="56513"/>
            <a:ext cx="1486443" cy="1486443"/>
          </a:xfrm>
          <a:prstGeom prst="rect">
            <a:avLst/>
          </a:prstGeom>
        </p:spPr>
      </p:pic>
      <p:pic>
        <p:nvPicPr>
          <p:cNvPr id="9" name="Graphic 8"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564752" y="480199"/>
            <a:ext cx="914400" cy="914400"/>
          </a:xfrm>
          <a:prstGeom prst="rect">
            <a:avLst/>
          </a:prstGeom>
        </p:spPr>
      </p:pic>
      <p:pic>
        <p:nvPicPr>
          <p:cNvPr id="11" name="Graphic 10" descr="Marke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6226" y="2804570"/>
            <a:ext cx="1486443" cy="1486443"/>
          </a:xfrm>
          <a:prstGeom prst="rect">
            <a:avLst/>
          </a:prstGeom>
        </p:spPr>
      </p:pic>
      <p:pic>
        <p:nvPicPr>
          <p:cNvPr id="14" name="Graphic 13"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200500">
            <a:off x="4515540" y="573362"/>
            <a:ext cx="914400" cy="914400"/>
          </a:xfrm>
          <a:prstGeom prst="rect">
            <a:avLst/>
          </a:prstGeom>
        </p:spPr>
      </p:pic>
      <p:pic>
        <p:nvPicPr>
          <p:cNvPr id="15" name="Graphic 14"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942509">
            <a:off x="5356047" y="1036113"/>
            <a:ext cx="914400" cy="914400"/>
          </a:xfrm>
          <a:prstGeom prst="rect">
            <a:avLst/>
          </a:prstGeom>
        </p:spPr>
      </p:pic>
      <p:pic>
        <p:nvPicPr>
          <p:cNvPr id="16" name="Graphic 15"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483535">
            <a:off x="6075761" y="1739452"/>
            <a:ext cx="914400" cy="914400"/>
          </a:xfrm>
          <a:prstGeom prst="rect">
            <a:avLst/>
          </a:prstGeom>
        </p:spPr>
      </p:pic>
      <p:pic>
        <p:nvPicPr>
          <p:cNvPr id="17" name="Graphic 16"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40667">
            <a:off x="6788992" y="2468067"/>
            <a:ext cx="914400" cy="914400"/>
          </a:xfrm>
          <a:prstGeom prst="rect">
            <a:avLst/>
          </a:prstGeom>
        </p:spPr>
      </p:pic>
      <p:pic>
        <p:nvPicPr>
          <p:cNvPr id="18" name="Graphic 17"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973972">
            <a:off x="7351686" y="3219671"/>
            <a:ext cx="914400" cy="914400"/>
          </a:xfrm>
          <a:prstGeom prst="rect">
            <a:avLst/>
          </a:prstGeom>
        </p:spPr>
      </p:pic>
    </p:spTree>
    <p:extLst>
      <p:ext uri="{BB962C8B-B14F-4D97-AF65-F5344CB8AC3E}">
        <p14:creationId xmlns:p14="http://schemas.microsoft.com/office/powerpoint/2010/main" val="2186339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001" y="403286"/>
            <a:ext cx="3742451" cy="9655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398" y="724497"/>
            <a:ext cx="6225843" cy="8778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167" y="5180618"/>
            <a:ext cx="5446229" cy="8126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3663" y="2301883"/>
            <a:ext cx="3976184" cy="13022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5034" y="4045893"/>
            <a:ext cx="3003399" cy="182006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9620" y="3371721"/>
            <a:ext cx="4327699" cy="1563382"/>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167" y="1974313"/>
            <a:ext cx="6955573" cy="1154625"/>
          </a:xfrm>
          <a:prstGeom prst="rect">
            <a:avLst/>
          </a:prstGeom>
        </p:spPr>
      </p:pic>
    </p:spTree>
    <p:extLst>
      <p:ext uri="{BB962C8B-B14F-4D97-AF65-F5344CB8AC3E}">
        <p14:creationId xmlns:p14="http://schemas.microsoft.com/office/powerpoint/2010/main" val="1604661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4462"/>
          <a:stretch/>
        </p:blipFill>
        <p:spPr>
          <a:xfrm>
            <a:off x="0" y="0"/>
            <a:ext cx="12192000" cy="6139713"/>
          </a:xfrm>
          <a:prstGeom prst="rect">
            <a:avLst/>
          </a:prstGeom>
        </p:spPr>
      </p:pic>
    </p:spTree>
    <p:extLst>
      <p:ext uri="{BB962C8B-B14F-4D97-AF65-F5344CB8AC3E}">
        <p14:creationId xmlns:p14="http://schemas.microsoft.com/office/powerpoint/2010/main" val="125859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2474" b="2027"/>
          <a:stretch/>
        </p:blipFill>
        <p:spPr>
          <a:xfrm>
            <a:off x="0" y="-10633"/>
            <a:ext cx="12192000" cy="6134986"/>
          </a:xfrm>
          <a:prstGeom prst="rect">
            <a:avLst/>
          </a:prstGeom>
        </p:spPr>
      </p:pic>
    </p:spTree>
    <p:extLst>
      <p:ext uri="{BB962C8B-B14F-4D97-AF65-F5344CB8AC3E}">
        <p14:creationId xmlns:p14="http://schemas.microsoft.com/office/powerpoint/2010/main" val="332805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0" y="0"/>
            <a:ext cx="12192000" cy="6124353"/>
          </a:xfrm>
          <a:prstGeom prst="rect">
            <a:avLst/>
          </a:prstGeom>
        </p:spPr>
      </p:pic>
    </p:spTree>
    <p:extLst>
      <p:ext uri="{BB962C8B-B14F-4D97-AF65-F5344CB8AC3E}">
        <p14:creationId xmlns:p14="http://schemas.microsoft.com/office/powerpoint/2010/main" val="211235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still have problems</a:t>
            </a:r>
          </a:p>
        </p:txBody>
      </p:sp>
    </p:spTree>
    <p:extLst>
      <p:ext uri="{BB962C8B-B14F-4D97-AF65-F5344CB8AC3E}">
        <p14:creationId xmlns:p14="http://schemas.microsoft.com/office/powerpoint/2010/main" val="68287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8203" b="6250"/>
          <a:stretch/>
        </p:blipFill>
        <p:spPr>
          <a:xfrm>
            <a:off x="0" y="0"/>
            <a:ext cx="12192000" cy="6140450"/>
          </a:xfrm>
          <a:prstGeom prst="rect">
            <a:avLst/>
          </a:prstGeom>
        </p:spPr>
      </p:pic>
    </p:spTree>
    <p:extLst>
      <p:ext uri="{BB962C8B-B14F-4D97-AF65-F5344CB8AC3E}">
        <p14:creationId xmlns:p14="http://schemas.microsoft.com/office/powerpoint/2010/main" val="10675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833" r="17130"/>
          <a:stretch/>
        </p:blipFill>
        <p:spPr>
          <a:xfrm>
            <a:off x="-1" y="0"/>
            <a:ext cx="12192001" cy="6121400"/>
          </a:xfrm>
          <a:prstGeom prst="rect">
            <a:avLst/>
          </a:prstGeom>
        </p:spPr>
      </p:pic>
    </p:spTree>
    <p:extLst>
      <p:ext uri="{BB962C8B-B14F-4D97-AF65-F5344CB8AC3E}">
        <p14:creationId xmlns:p14="http://schemas.microsoft.com/office/powerpoint/2010/main" val="3341396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2210</TotalTime>
  <Words>926</Words>
  <Application>Microsoft Office PowerPoint</Application>
  <PresentationFormat>Widescreen</PresentationFormat>
  <Paragraphs>174</Paragraphs>
  <Slides>33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Gabriola</vt:lpstr>
      <vt:lpstr>Lucida Handwriting</vt:lpstr>
      <vt:lpstr>Mangal</vt:lpstr>
      <vt:lpstr>Office Theme</vt:lpstr>
      <vt:lpstr>PowerPoint Presentation</vt:lpstr>
      <vt:lpstr>PowerPoint Presentation</vt:lpstr>
      <vt:lpstr>Your business  doesn’t have technology problems</vt:lpstr>
      <vt:lpstr>PowerPoint Presentation</vt:lpstr>
      <vt:lpstr>PowerPoint Presentation</vt:lpstr>
      <vt:lpstr>PowerPoint Presentation</vt:lpstr>
      <vt:lpstr>You still have problems</vt:lpstr>
      <vt:lpstr>PowerPoint Presentation</vt:lpstr>
      <vt:lpstr>PowerPoint Presentation</vt:lpstr>
      <vt:lpstr>PowerPoint Presentation</vt:lpstr>
      <vt:lpstr>You don’t have technology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Small, product focused teams</vt:lpstr>
      <vt:lpstr>PowerPoint Presentation</vt:lpstr>
      <vt:lpstr>Faster Time-to-Market</vt:lpstr>
      <vt:lpstr>PowerPoint Presentation</vt:lpstr>
      <vt:lpstr>Data driven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Manwaring</dc:creator>
  <cp:lastModifiedBy>Phillip Manwaring</cp:lastModifiedBy>
  <cp:revision>443</cp:revision>
  <dcterms:created xsi:type="dcterms:W3CDTF">2017-02-16T16:12:13Z</dcterms:created>
  <dcterms:modified xsi:type="dcterms:W3CDTF">2017-03-19T01:55:31Z</dcterms:modified>
</cp:coreProperties>
</file>